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tableStyles+xml" PartName="/ppt/tableStyles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presentation.main+xml" PartName="/ppt/presentation.xml"/>
  <Override ContentType="application/vnd.openxmlformats-officedocument.presentationml.presProps+xml" PartName="/ppt/presProps1.xml"/>
  <Override ContentType="application/vnd.openxmlformats-officedocument.theme+xml" PartName="/ppt/theme/theme1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48" r:id="rId4"/>
  </p:sldMasterIdLst>
  <p:sldIdLst>
    <p:sldId id="256" r:id="rId5"/>
  </p:sldIdLst>
  <p:sldSz cy="6858000" cx="12192000"/>
  <p:notesSz cx="6888150" cy="10018700"/>
  <p:defaultTextStyle>
    <a:defPPr lvl="0">
      <a:defRPr lang="ru-RU"/>
    </a:defPPr>
    <a:lvl1pPr defTabSz="914400" eaLnBrk="1" hangingPunct="1" latinLnBrk="0" lvl="0" marL="0" rtl="0" algn="l">
      <a:defRPr kern="1200" sz="1800">
        <a:solidFill>
          <a:schemeClr val="tx1"/>
        </a:solidFill>
        <a:latin typeface="+mn-lt"/>
        <a:ea typeface="+mn-ea"/>
        <a:cs typeface="+mn-cs"/>
      </a:defRPr>
    </a:lvl1pPr>
    <a:lvl2pPr defTabSz="914400" eaLnBrk="1" hangingPunct="1" latinLnBrk="0" lvl="1" marL="457200" rtl="0" algn="l">
      <a:defRPr kern="1200" sz="1800">
        <a:solidFill>
          <a:schemeClr val="tx1"/>
        </a:solidFill>
        <a:latin typeface="+mn-lt"/>
        <a:ea typeface="+mn-ea"/>
        <a:cs typeface="+mn-cs"/>
      </a:defRPr>
    </a:lvl2pPr>
    <a:lvl3pPr defTabSz="914400" eaLnBrk="1" hangingPunct="1" latinLnBrk="0" lvl="2" marL="914400" rtl="0" algn="l">
      <a:defRPr kern="1200" sz="1800">
        <a:solidFill>
          <a:schemeClr val="tx1"/>
        </a:solidFill>
        <a:latin typeface="+mn-lt"/>
        <a:ea typeface="+mn-ea"/>
        <a:cs typeface="+mn-cs"/>
      </a:defRPr>
    </a:lvl3pPr>
    <a:lvl4pPr defTabSz="914400" eaLnBrk="1" hangingPunct="1" latinLnBrk="0" lvl="3" marL="1371600" rtl="0" algn="l">
      <a:defRPr kern="1200" sz="1800">
        <a:solidFill>
          <a:schemeClr val="tx1"/>
        </a:solidFill>
        <a:latin typeface="+mn-lt"/>
        <a:ea typeface="+mn-ea"/>
        <a:cs typeface="+mn-cs"/>
      </a:defRPr>
    </a:lvl4pPr>
    <a:lvl5pPr defTabSz="914400" eaLnBrk="1" hangingPunct="1" latinLnBrk="0" lvl="4" marL="1828800" rtl="0" algn="l">
      <a:defRPr kern="1200" sz="1800">
        <a:solidFill>
          <a:schemeClr val="tx1"/>
        </a:solidFill>
        <a:latin typeface="+mn-lt"/>
        <a:ea typeface="+mn-ea"/>
        <a:cs typeface="+mn-cs"/>
      </a:defRPr>
    </a:lvl5pPr>
    <a:lvl6pPr defTabSz="914400" eaLnBrk="1" hangingPunct="1" latinLnBrk="0" lvl="5" marL="2286000" rtl="0" algn="l">
      <a:defRPr kern="1200" sz="1800">
        <a:solidFill>
          <a:schemeClr val="tx1"/>
        </a:solidFill>
        <a:latin typeface="+mn-lt"/>
        <a:ea typeface="+mn-ea"/>
        <a:cs typeface="+mn-cs"/>
      </a:defRPr>
    </a:lvl6pPr>
    <a:lvl7pPr defTabSz="914400" eaLnBrk="1" hangingPunct="1" latinLnBrk="0" lvl="6" marL="2743200" rtl="0" algn="l">
      <a:defRPr kern="1200" sz="1800">
        <a:solidFill>
          <a:schemeClr val="tx1"/>
        </a:solidFill>
        <a:latin typeface="+mn-lt"/>
        <a:ea typeface="+mn-ea"/>
        <a:cs typeface="+mn-cs"/>
      </a:defRPr>
    </a:lvl7pPr>
    <a:lvl8pPr defTabSz="914400" eaLnBrk="1" hangingPunct="1" latinLnBrk="0" lvl="7" marL="3200400" rtl="0" algn="l">
      <a:defRPr kern="1200" sz="1800">
        <a:solidFill>
          <a:schemeClr val="tx1"/>
        </a:solidFill>
        <a:latin typeface="+mn-lt"/>
        <a:ea typeface="+mn-ea"/>
        <a:cs typeface="+mn-cs"/>
      </a:defRPr>
    </a:lvl8pPr>
    <a:lvl9pPr defTabSz="914400" eaLnBrk="1" hangingPunct="1" latinLnBrk="0" lvl="8" marL="3657600" rtl="0" algn="l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1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tableStyles1.xml><?xml version="1.0" encoding="utf-8"?>
<a:tblStyleLst xmlns:a="http://schemas.openxmlformats.org/drawingml/2006/main" xmlns:r="http://schemas.openxmlformats.org/officeDocument/2006/relationships" def="{90651C3A-4460-11DB-9652-00E08161165F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cmpd="sng" w="12700">
              <a:solidFill>
                <a:schemeClr val="lt1"/>
              </a:solidFill>
            </a:ln>
          </a:left>
          <a:right>
            <a:ln cmpd="sng" w="12700">
              <a:solidFill>
                <a:schemeClr val="lt1"/>
              </a:solidFill>
            </a:ln>
          </a:right>
          <a:top>
            <a:ln cmpd="sng" w="12700">
              <a:solidFill>
                <a:schemeClr val="lt1"/>
              </a:solidFill>
            </a:ln>
          </a:top>
          <a:bottom>
            <a:ln cmpd="sng" w="12700">
              <a:solidFill>
                <a:schemeClr val="lt1"/>
              </a:solidFill>
            </a:ln>
          </a:bottom>
          <a:insideH>
            <a:ln cmpd="sng" w="12700">
              <a:solidFill>
                <a:schemeClr val="lt1"/>
              </a:solidFill>
            </a:ln>
          </a:insideH>
          <a:insideV>
            <a:ln cmpd="sng" w="12700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cmpd="sng" w="38100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cmpd="sng" w="38100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presProps" Target="presProps1.xml"/><Relationship Id="rId3" Type="http://schemas.openxmlformats.org/officeDocument/2006/relationships/tableStyles" Target="tableStyles1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20440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502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025066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33776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535202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56608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496653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4242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2595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28343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8077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13854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43815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89771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72424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5738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467FF3-252B-4374-A07B-A7FD8045D1EC}" type="datetimeFigureOut">
              <a:rPr lang="ru-RU" smtClean="0"/>
              <a:t>04.12.2018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C8684CB-0CE2-4C6B-8BB3-FF17D9CEB9E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40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1" r:id="rId13"/>
    <p:sldLayoutId id="2147483742" r:id="rId14"/>
    <p:sldLayoutId id="2147483743" r:id="rId15"/>
    <p:sldLayoutId id="214748374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1379661" y="10260"/>
            <a:ext cx="10696698" cy="386862"/>
          </a:xfrm>
        </p:spPr>
        <p:txBody>
          <a:bodyPr>
            <a:normAutofit fontScale="90000"/>
          </a:bodyPr>
          <a:lstStyle/>
          <a:p>
            <a:r>
              <a:rPr lang="ru-RU" b="1" i="1" dirty="0" smtClean="0">
                <a:solidFill>
                  <a:srgbClr val="2C0FD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ОТВЕТСТВЕННОСТЬ ЗА ЭКСТРЕМИЗМ И ТЕРРОРИЗМ</a:t>
            </a:r>
            <a:endParaRPr lang="ru-RU" b="1" i="1" dirty="0">
              <a:solidFill>
                <a:srgbClr val="2C0FD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312984" y="595653"/>
            <a:ext cx="4950068" cy="2268415"/>
          </a:xfrm>
        </p:spPr>
        <p:txBody>
          <a:bodyPr>
            <a:normAutofit fontScale="92500" lnSpcReduction="20000"/>
          </a:bodyPr>
          <a:lstStyle/>
          <a:p>
            <a:r>
              <a:rPr lang="ru-RU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Федеральные законы, регулирующие ответственность за экстремистскую и террористическую деятельность:</a:t>
            </a:r>
          </a:p>
          <a:p>
            <a:r>
              <a:rPr lang="ru-RU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25.07.2002 г. № 114-ФЗ (ред. от 29.04.2008) «О противодействии экстремистской деятельности»</a:t>
            </a:r>
          </a:p>
          <a:p>
            <a:r>
              <a:rPr lang="ru-RU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06.03.2006 г. № 35-ФЗ (ред. 20 30.12.2008) «О противодействии терроризму»</a:t>
            </a:r>
          </a:p>
          <a:p>
            <a:r>
              <a:rPr lang="ru-RU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Уголовный кодекс Российской Федерации</a:t>
            </a:r>
          </a:p>
          <a:p>
            <a:r>
              <a:rPr lang="ru-RU" sz="14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Кодекс Российской Федерации об административных правонарушениях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idx="4294967295"/>
          </p:nvPr>
        </p:nvSpPr>
        <p:spPr>
          <a:xfrm>
            <a:off x="463185" y="3074035"/>
            <a:ext cx="5198086" cy="3667125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Экстремизм - приверженность отдельных лиц, групп, организаций к крайним, радикальным взглядам, позициям и мерам в общественной деятельности.</a:t>
            </a:r>
          </a:p>
          <a:p>
            <a:pPr marL="0" indent="0">
              <a:buNone/>
            </a:pP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Экстремистской деятельностью (экстремизмом) является: насильственное изменение основ конституционного строя и нарушение целостности Российской Федерации;  публичное оправдание терроризма и иная террористическая деятельность; возбуждение социальной, расовой, национальной или религиозной розни; пропаганда исключительности, превосходства либо неполноценности человека по признаку его социальной, расовой, национальной, религиозной или языковой принадлежности или отношения к религии; пропаганда и публичное демонстрирование нацистской атрибутики; публичные призывы к осуществлению указанных деяний либо массовое распространение заведомо экстремистских материалов, а равно их изготовление или хранение в целях массового распространения;  организация и подготовка указанных деяний, а также подстрекательство к их осуществлению.</a:t>
            </a:r>
          </a:p>
          <a:p>
            <a:pPr marL="0" indent="0">
              <a:buNone/>
            </a:pPr>
            <a:r>
              <a:rPr lang="ru-RU" sz="12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Террористическая деятельность – это: организация, планирование, подготовка, финансирование и реализация террористического акта, а также пособничество в этом; подстрекательство к террористическому акту; организация незаконного вооруженного формирования, преступного сообщества, организованной группы для реализации террористического акта, а также участие в такой группе; вербовка, вооружение, обучение и использование террористов; пропаганда идей терроризма, распространение материалов или информации, призывающих к осуществлению террористической деятельности либо обосновывающих или оправдывающих необходимость осуществления такой деятельности</a:t>
            </a:r>
          </a:p>
          <a:p>
            <a:pPr marL="0" indent="0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885109" y="427852"/>
            <a:ext cx="6096000" cy="160043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1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Административная ответственность за совершение правонарушений: </a:t>
            </a:r>
          </a:p>
          <a:p>
            <a:r>
              <a:rPr lang="ru-RU" sz="1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Ст.20.29. за массовое распространение экстремистских материалов, включенных в опубликованный федеральный список экстремистских материалов, а равно их производство либо хранение в целях массового распространения - влечет наложение административного штрафа. </a:t>
            </a:r>
          </a:p>
          <a:p>
            <a:r>
              <a:rPr lang="ru-RU" sz="1200" b="1" i="1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Ст.20.3 КоАП РФ федеральным законом РФ №255-ФЗ от 25.12.2012г. за пропаганду либо публичное демонстрирование атрибутики или символики экстремистских организаций влечет наложение административного штрафа</a:t>
            </a:r>
            <a:r>
              <a:rPr lang="ru-RU" sz="1400" dirty="0" smtClean="0"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1400" dirty="0">
              <a:solidFill>
                <a:srgbClr val="7030A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6469252"/>
              </p:ext>
            </p:extLst>
          </p:nvPr>
        </p:nvGraphicFramePr>
        <p:xfrm>
          <a:off x="5661271" y="2609219"/>
          <a:ext cx="6319838" cy="413194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59919">
                  <a:extLst>
                    <a:ext uri="{9D8B030D-6E8A-4147-A177-3AD203B41FA5}">
                      <a16:colId xmlns:a16="http://schemas.microsoft.com/office/drawing/2014/main" val="1276650365"/>
                    </a:ext>
                  </a:extLst>
                </a:gridCol>
                <a:gridCol w="3159919">
                  <a:extLst>
                    <a:ext uri="{9D8B030D-6E8A-4147-A177-3AD203B41FA5}">
                      <a16:colId xmlns:a16="http://schemas.microsoft.com/office/drawing/2014/main" val="4040878255"/>
                    </a:ext>
                  </a:extLst>
                </a:gridCol>
              </a:tblGrid>
              <a:tr h="438376">
                <a:tc>
                  <a:txBody>
                    <a:bodyPr/>
                    <a:lstStyle/>
                    <a:p>
                      <a:pPr marL="457200"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Уголовного Кодекса </a:t>
                      </a: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РФ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 marL="457200"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Максимальный срок (размер) наказания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1504824"/>
                  </a:ext>
                </a:extLst>
              </a:tr>
              <a:tr h="165878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205. Террористический акт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Пожизненное лишение свободы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74070249"/>
                  </a:ext>
                </a:extLst>
              </a:tr>
              <a:tr h="336963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205.1. Содействие террористической деятельности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Пожизненное лишение свободы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9059684"/>
                  </a:ext>
                </a:extLst>
              </a:tr>
              <a:tr h="440780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205.2. Публичные призывы к осуществлению террористической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деятельности, </a:t>
                      </a: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публичное оправдание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терроризма или пропаганда терроризма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семи </a:t>
                      </a: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с лишением права занимать определенные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/>
                </a:tc>
                <a:extLst>
                  <a:ext uri="{0D108BD9-81ED-4DB2-BD59-A6C34878D82A}">
                    <a16:rowId xmlns:a16="http://schemas.microsoft.com/office/drawing/2014/main" val="3948180236"/>
                  </a:ext>
                </a:extLst>
              </a:tr>
              <a:tr h="165878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206. Захват заложника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Пожизненное лишение свободы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08458781"/>
                  </a:ext>
                </a:extLst>
              </a:tr>
              <a:tr h="165878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207. Заведомо ложное сообщение об акте терроризма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десяти лет.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/>
                </a:tc>
                <a:extLst>
                  <a:ext uri="{0D108BD9-81ED-4DB2-BD59-A6C34878D82A}">
                    <a16:rowId xmlns:a16="http://schemas.microsoft.com/office/drawing/2014/main" val="1170541214"/>
                  </a:ext>
                </a:extLst>
              </a:tr>
              <a:tr h="303329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239.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Создание некоммерческой организации, посягающей на личность и права граждан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двух лет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18544767"/>
                  </a:ext>
                </a:extLst>
              </a:tr>
              <a:tr h="391196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280.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Публичные призывы к осуществлению экстремистской деятельности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пяти лет с лишением права занимать определенные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/>
                </a:tc>
                <a:extLst>
                  <a:ext uri="{0D108BD9-81ED-4DB2-BD59-A6C34878D82A}">
                    <a16:rowId xmlns:a16="http://schemas.microsoft.com/office/drawing/2014/main" val="4091030960"/>
                  </a:ext>
                </a:extLst>
              </a:tr>
              <a:tr h="303329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282.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Возбуждение ненависти либо вражды</a:t>
                      </a:r>
                      <a:r>
                        <a:rPr lang="ru-RU" sz="1000" b="1" i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</a:p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 </a:t>
                      </a:r>
                      <a:r>
                        <a:rPr lang="ru-RU" sz="1000" b="1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равно унижение человеческого достоинства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шести </a:t>
                      </a: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4961567"/>
                  </a:ext>
                </a:extLst>
              </a:tr>
              <a:tr h="458537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282.1. Организация экстремистского сообщества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восьми </a:t>
                      </a: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с лишением права занимать определенные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должности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/>
                </a:tc>
                <a:extLst>
                  <a:ext uri="{0D108BD9-81ED-4DB2-BD59-A6C34878D82A}">
                    <a16:rowId xmlns:a16="http://schemas.microsoft.com/office/drawing/2014/main" val="3377814040"/>
                  </a:ext>
                </a:extLst>
              </a:tr>
              <a:tr h="303329"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Статья 282.2. Организация деятельности экстремистской организации</a:t>
                      </a:r>
                      <a:endParaRPr lang="ru-RU" sz="1000" b="1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90"/>
                        </a:lnSpc>
                        <a:spcAft>
                          <a:spcPts val="0"/>
                        </a:spcAft>
                      </a:pP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Лишение свободы на срок до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десяти </a:t>
                      </a:r>
                      <a:r>
                        <a:rPr lang="ru-RU" sz="1000" b="1" i="1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лет с ограничением свободы на срок до одного </a:t>
                      </a:r>
                      <a:r>
                        <a:rPr lang="ru-RU" sz="1000" b="1" i="1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года</a:t>
                      </a:r>
                      <a:endParaRPr lang="ru-RU" sz="1000" b="1" i="1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5965" marR="45965" marT="18386" marB="18386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1904023"/>
                  </a:ext>
                </a:extLst>
              </a:tr>
            </a:tbl>
          </a:graphicData>
        </a:graphic>
      </p:graphicFrame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5211948" y="2028290"/>
            <a:ext cx="721848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400" b="1" i="1" u="sng" strike="noStrike" cap="none" normalizeH="0" baseline="0" dirty="0" smtClean="0">
                <a:ln>
                  <a:noFill/>
                </a:ln>
                <a:solidFill>
                  <a:schemeClr val="accent5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Уголовная ответственность за совершение преступлений экстремистского и террористического характера:</a:t>
            </a:r>
            <a:endParaRPr kumimoji="0" lang="ru-RU" altLang="ru-RU" sz="1400" b="0" i="1" u="sng" strike="noStrike" cap="none" normalizeH="0" baseline="0" dirty="0" smtClean="0">
              <a:ln>
                <a:noFill/>
              </a:ln>
              <a:solidFill>
                <a:schemeClr val="accent5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4326377"/>
      </p:ext>
    </p:extLst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